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77DE61E-0DD6-40FE-BF55-918BCDDE5BB6}">
  <a:tblStyle styleId="{C77DE61E-0DD6-40FE-BF55-918BCDDE5B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2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623407" y="497670"/>
            <a:ext cx="8520600" cy="1229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Definite Articles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55" name="Shape 55"/>
          <p:cNvGraphicFramePr/>
          <p:nvPr/>
        </p:nvGraphicFramePr>
        <p:xfrm>
          <a:off x="396750" y="11115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{C77DE61E-0DD6-40FE-BF55-918BCDDE5BB6}</a:tableStyleId>
              </a:tblPr>
              <a:tblGrid>
                <a:gridCol w="2838200"/>
                <a:gridCol w="2838200"/>
                <a:gridCol w="2838200"/>
              </a:tblGrid>
              <a:tr h="1316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Masculino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Femenino</a:t>
                      </a:r>
                    </a:p>
                  </a:txBody>
                  <a:tcPr marT="91425" marB="91425" marR="91425" marL="91425"/>
                </a:tc>
              </a:tr>
              <a:tr h="1316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Singular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la</a:t>
                      </a:r>
                    </a:p>
                  </a:txBody>
                  <a:tcPr marT="91425" marB="91425" marR="91425" marL="91425"/>
                </a:tc>
              </a:tr>
              <a:tr h="1316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Plural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los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las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623407" y="497670"/>
            <a:ext cx="8520600" cy="1229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Indefinite Articles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1" name="Shape 61"/>
          <p:cNvGraphicFramePr/>
          <p:nvPr/>
        </p:nvGraphicFramePr>
        <p:xfrm>
          <a:off x="396750" y="11115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{C77DE61E-0DD6-40FE-BF55-918BCDDE5BB6}</a:tableStyleId>
              </a:tblPr>
              <a:tblGrid>
                <a:gridCol w="2838200"/>
                <a:gridCol w="2838200"/>
                <a:gridCol w="2838200"/>
              </a:tblGrid>
              <a:tr h="13168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Masculino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Femenino</a:t>
                      </a:r>
                    </a:p>
                  </a:txBody>
                  <a:tcPr marT="91425" marB="91425" marR="91425" marL="91425"/>
                </a:tc>
              </a:tr>
              <a:tr h="1316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Singular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                 a/an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Una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              a/an</a:t>
                      </a:r>
                    </a:p>
                  </a:txBody>
                  <a:tcPr marT="91425" marB="91425" marR="91425" marL="91425"/>
                </a:tc>
              </a:tr>
              <a:tr h="13168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Plural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Unos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                 Some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Unas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              Some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Definite 									Indefinite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      The                                    a, an, some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810125"/>
            <a:ext cx="8520600" cy="2822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El</a:t>
            </a:r>
            <a:r>
              <a:rPr lang="en">
                <a:solidFill>
                  <a:srgbClr val="000000"/>
                </a:solidFill>
              </a:rPr>
              <a:t> reloj  de la profesora                                         </a:t>
            </a:r>
            <a:r>
              <a:rPr lang="en">
                <a:solidFill>
                  <a:srgbClr val="0000FF"/>
                </a:solidFill>
              </a:rPr>
              <a:t>Un</a:t>
            </a:r>
            <a:r>
              <a:rPr lang="en">
                <a:solidFill>
                  <a:srgbClr val="000000"/>
                </a:solidFill>
              </a:rPr>
              <a:t> reloj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La</a:t>
            </a:r>
            <a:r>
              <a:rPr lang="en">
                <a:solidFill>
                  <a:srgbClr val="000000"/>
                </a:solidFill>
              </a:rPr>
              <a:t> camisa de Rosa                                               </a:t>
            </a:r>
            <a:r>
              <a:rPr lang="en">
                <a:solidFill>
                  <a:srgbClr val="0000FF"/>
                </a:solidFill>
              </a:rPr>
              <a:t> Una </a:t>
            </a:r>
            <a:r>
              <a:rPr lang="en">
                <a:solidFill>
                  <a:srgbClr val="000000"/>
                </a:solidFill>
              </a:rPr>
              <a:t>camisa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Los </a:t>
            </a:r>
            <a:r>
              <a:rPr lang="en">
                <a:solidFill>
                  <a:srgbClr val="000000"/>
                </a:solidFill>
              </a:rPr>
              <a:t>zapatos de José                                             </a:t>
            </a:r>
            <a:r>
              <a:rPr lang="en">
                <a:solidFill>
                  <a:srgbClr val="0000FF"/>
                </a:solidFill>
              </a:rPr>
              <a:t>Unos</a:t>
            </a:r>
            <a:r>
              <a:rPr lang="en">
                <a:solidFill>
                  <a:srgbClr val="000000"/>
                </a:solidFill>
              </a:rPr>
              <a:t> zapatos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Las </a:t>
            </a:r>
            <a:r>
              <a:rPr lang="en">
                <a:solidFill>
                  <a:srgbClr val="000000"/>
                </a:solidFill>
              </a:rPr>
              <a:t>sandalias de mis hermanas                            </a:t>
            </a:r>
            <a:r>
              <a:rPr lang="en">
                <a:solidFill>
                  <a:srgbClr val="0000FF"/>
                </a:solidFill>
              </a:rPr>
              <a:t>Unas</a:t>
            </a:r>
            <a:r>
              <a:rPr lang="en">
                <a:solidFill>
                  <a:srgbClr val="000000"/>
                </a:solidFill>
              </a:rPr>
              <a:t> sandalias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4651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b="1" lang="en" sz="1100"/>
              <a:t>Fill in the blank with the appropriate Indefinite Articles </a:t>
            </a:r>
            <a:r>
              <a:rPr lang="en" sz="1100"/>
              <a:t>(“a” and “some”)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/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1.  ____________ camisa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2.  ____________ pantalones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3.  ____________ falda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4.  ____________ abrigo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5.  ____________ gorra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Droid Sans"/>
                <a:ea typeface="Droid Sans"/>
                <a:cs typeface="Droid Sans"/>
                <a:sym typeface="Droid Sans"/>
              </a:rPr>
              <a:t>6.____________ medias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0"/>
            <a:ext cx="8520600" cy="1141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Cuanto/a?     (How much)    A lot             A little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Cuantos/as?  (How many)</a:t>
            </a:r>
          </a:p>
        </p:txBody>
      </p:sp>
      <p:graphicFrame>
        <p:nvGraphicFramePr>
          <p:cNvPr id="78" name="Shape 78"/>
          <p:cNvGraphicFramePr/>
          <p:nvPr/>
        </p:nvGraphicFramePr>
        <p:xfrm>
          <a:off x="456900" y="1141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{C77DE61E-0DD6-40FE-BF55-918BCDDE5BB6}</a:tableStyleId>
              </a:tblPr>
              <a:tblGrid>
                <a:gridCol w="2052075"/>
                <a:gridCol w="2052075"/>
                <a:gridCol w="2052075"/>
                <a:gridCol w="2052075"/>
              </a:tblGrid>
              <a:tr h="19095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Singular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Cuanto (a)?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Cuánta</a:t>
                      </a:r>
                      <a:r>
                        <a:rPr lang="en"/>
                        <a:t> tarea tienes?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Cuánto</a:t>
                      </a:r>
                      <a:r>
                        <a:rPr lang="en"/>
                        <a:t> dinero tienes?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Mucho (a)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Tengo mucha tarea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Poco (a)</a:t>
                      </a:r>
                    </a:p>
                  </a:txBody>
                  <a:tcPr marT="91425" marB="91425" marR="91425" marL="91425"/>
                </a:tc>
              </a:tr>
              <a:tr h="19095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Plural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Cuantos (as)?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Cuántos</a:t>
                      </a:r>
                      <a:r>
                        <a:rPr lang="en"/>
                        <a:t> libros </a:t>
                      </a:r>
                      <a:r>
                        <a:rPr lang="en"/>
                        <a:t>tienes ?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Cuantas reglas tienes 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Muchos (as)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Pocos (as)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Tengo </a:t>
                      </a:r>
                      <a:r>
                        <a:rPr lang="en"/>
                        <a:t>pocos libros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739825" y="164400"/>
            <a:ext cx="4286400" cy="4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latin typeface="Droid Sans"/>
                <a:ea typeface="Droid Sans"/>
                <a:cs typeface="Droid Sans"/>
                <a:sym typeface="Droid Sans"/>
              </a:rPr>
              <a:t>¿Cuántas/cuánta tarea tienes?           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Droid Sans"/>
                <a:ea typeface="Droid Sans"/>
                <a:cs typeface="Droid Sans"/>
                <a:sym typeface="Droid Sans"/>
              </a:rPr>
              <a:t>¿Cuántos/cuánto libros tienes?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Droid Sans"/>
                <a:ea typeface="Droid Sans"/>
                <a:cs typeface="Droid Sans"/>
                <a:sym typeface="Droid Sans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Droid Sans"/>
                <a:ea typeface="Droid Sans"/>
                <a:cs typeface="Droid Sans"/>
                <a:sym typeface="Droid Sans"/>
              </a:rPr>
              <a:t>¿Cuántas/cuánta goma tienes ?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Droid Sans"/>
                <a:ea typeface="Droid Sans"/>
                <a:cs typeface="Droid Sans"/>
                <a:sym typeface="Droid Sans"/>
              </a:rPr>
              <a:t>¿Cuántos/cuánto tajadores tienes?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Droid Sans"/>
                <a:ea typeface="Droid Sans"/>
                <a:cs typeface="Droid Sans"/>
                <a:sym typeface="Droid Sans"/>
              </a:rPr>
              <a:t>¿Cuántas/cuánta calculadoras tienes?</a:t>
            </a:r>
            <a:r>
              <a:rPr lang="en">
                <a:solidFill>
                  <a:schemeClr val="dk1"/>
                </a:solidFill>
              </a:rPr>
              <a:t>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