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8627AC4-60A7-4243-979D-7587FA849A19}">
  <a:tblStyle styleId="{58627AC4-60A7-4243-979D-7587FA849A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9CB9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El pretérito de verbos 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“AR”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PRETERITO DEL VERBO AR"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4350" y="204500"/>
            <a:ext cx="7247776" cy="47344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2984225" y="3888475"/>
            <a:ext cx="2975700" cy="392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El </a:t>
            </a:r>
            <a:r>
              <a:rPr lang="en"/>
              <a:t>pretérito</a:t>
            </a:r>
            <a:r>
              <a:rPr lang="en"/>
              <a:t> conjugación del verbo “Nadar” </a:t>
            </a:r>
          </a:p>
        </p:txBody>
      </p:sp>
      <p:graphicFrame>
        <p:nvGraphicFramePr>
          <p:cNvPr id="68" name="Shape 68"/>
          <p:cNvGraphicFramePr/>
          <p:nvPr/>
        </p:nvGraphicFramePr>
        <p:xfrm>
          <a:off x="952500" y="1178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{58627AC4-60A7-4243-979D-7587FA849A19}</a:tableStyleId>
              </a:tblPr>
              <a:tblGrid>
                <a:gridCol w="3619500"/>
                <a:gridCol w="3619500"/>
              </a:tblGrid>
              <a:tr h="11345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Yo </a:t>
                      </a:r>
                    </a:p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Nosotros</a:t>
                      </a:r>
                    </a:p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1345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Tú</a:t>
                      </a:r>
                    </a:p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1345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Él / Ella</a:t>
                      </a:r>
                    </a:p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Ellos / Ellos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69" name="Shape 69"/>
          <p:cNvSpPr txBox="1"/>
          <p:nvPr/>
        </p:nvSpPr>
        <p:spPr>
          <a:xfrm>
            <a:off x="1624725" y="1427250"/>
            <a:ext cx="2154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3000"/>
              <a:t>nad</a:t>
            </a:r>
            <a:r>
              <a:rPr lang="en" sz="3000">
                <a:solidFill>
                  <a:srgbClr val="FF0000"/>
                </a:solidFill>
              </a:rPr>
              <a:t>é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1575375" y="2829050"/>
            <a:ext cx="1786200" cy="3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3000"/>
              <a:t>nad</a:t>
            </a:r>
            <a:r>
              <a:rPr lang="en" sz="3000">
                <a:solidFill>
                  <a:srgbClr val="FF0000"/>
                </a:solidFill>
              </a:rPr>
              <a:t>asté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1858125" y="3877825"/>
            <a:ext cx="1220700" cy="4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3000"/>
              <a:t>nad</a:t>
            </a:r>
            <a:r>
              <a:rPr lang="en" sz="3000">
                <a:solidFill>
                  <a:srgbClr val="FF0000"/>
                </a:solidFill>
              </a:rPr>
              <a:t>ó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5825700" y="1499075"/>
            <a:ext cx="18582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3000"/>
              <a:t>nad</a:t>
            </a:r>
            <a:r>
              <a:rPr lang="en" sz="3000">
                <a:solidFill>
                  <a:srgbClr val="FF0000"/>
                </a:solidFill>
              </a:rPr>
              <a:t>amos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6032175" y="3841925"/>
            <a:ext cx="1786200" cy="4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3000"/>
              <a:t>nad</a:t>
            </a:r>
            <a:r>
              <a:rPr lang="en" sz="3000">
                <a:solidFill>
                  <a:srgbClr val="FF0000"/>
                </a:solidFill>
              </a:rPr>
              <a:t>aron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