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CB21E18-4A27-4974-AAFE-03748090A13B}">
  <a:tblStyle styleId="{6CB21E18-4A27-4974-AAFE-03748090A1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verbo ser or estar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Rossana Elenbaum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3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El verbo estar </a:t>
            </a:r>
          </a:p>
        </p:txBody>
      </p:sp>
      <p:graphicFrame>
        <p:nvGraphicFramePr>
          <p:cNvPr id="70" name="Shape 70"/>
          <p:cNvGraphicFramePr/>
          <p:nvPr/>
        </p:nvGraphicFramePr>
        <p:xfrm>
          <a:off x="952500" y="14704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{6CB21E18-4A27-4974-AAFE-03748090A13B}</a:tableStyleId>
              </a:tblPr>
              <a:tblGrid>
                <a:gridCol w="3472800"/>
                <a:gridCol w="3766200"/>
              </a:tblGrid>
              <a:tr h="899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Yo      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Estoy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Nosotros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Estamos</a:t>
                      </a:r>
                    </a:p>
                  </a:txBody>
                  <a:tcPr marT="91425" marB="91425" marR="91425" marL="91425"/>
                </a:tc>
              </a:tr>
              <a:tr h="883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Tú  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  Estás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Vosotros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Estáis</a:t>
                      </a:r>
                    </a:p>
                  </a:txBody>
                  <a:tcPr marT="91425" marB="91425" marR="91425" marL="91425"/>
                </a:tc>
              </a:tr>
              <a:tr h="883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Él/Ella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 Está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Ellos       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Están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Position, location : Where people or things are located</a:t>
            </a:r>
          </a:p>
        </p:txBody>
      </p:sp>
      <p:pic>
        <p:nvPicPr>
          <p:cNvPr descr="Image result for niño en la escuela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825" y="1272750"/>
            <a:ext cx="1779125" cy="201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bros en el escritorio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550" y="1307875"/>
            <a:ext cx="2769149" cy="21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Niña enojada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775" y="1728425"/>
            <a:ext cx="2556974" cy="24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iños riendo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250" y="1543675"/>
            <a:ext cx="3279249" cy="26391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Actions, conditions, emotions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El verbo ser </a:t>
            </a:r>
          </a:p>
        </p:txBody>
      </p:sp>
      <p:graphicFrame>
        <p:nvGraphicFramePr>
          <p:cNvPr id="90" name="Shape 90"/>
          <p:cNvGraphicFramePr/>
          <p:nvPr/>
        </p:nvGraphicFramePr>
        <p:xfrm>
          <a:off x="952500" y="14704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{6CB21E18-4A27-4974-AAFE-03748090A13B}</a:tableStyleId>
              </a:tblPr>
              <a:tblGrid>
                <a:gridCol w="3472800"/>
                <a:gridCol w="3766200"/>
              </a:tblGrid>
              <a:tr h="8993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Yo      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Soy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Nosotros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Somos</a:t>
                      </a:r>
                    </a:p>
                  </a:txBody>
                  <a:tcPr marT="91425" marB="91425" marR="91425" marL="91425"/>
                </a:tc>
              </a:tr>
              <a:tr h="883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Tú  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  Eres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Vosotros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Sois</a:t>
                      </a:r>
                    </a:p>
                  </a:txBody>
                  <a:tcPr marT="91425" marB="91425" marR="91425" marL="91425"/>
                </a:tc>
              </a:tr>
              <a:tr h="883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Él/Ella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 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Ellos                   </a:t>
                      </a:r>
                      <a:r>
                        <a:rPr b="1" lang="en" sz="3000">
                          <a:solidFill>
                            <a:srgbClr val="FF00FF"/>
                          </a:solidFill>
                        </a:rPr>
                        <a:t>Son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Shape 95"/>
          <p:cNvGraphicFramePr/>
          <p:nvPr/>
        </p:nvGraphicFramePr>
        <p:xfrm>
          <a:off x="427800" y="31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{6CB21E18-4A27-4974-AAFE-03748090A13B}</a:tableStyleId>
              </a:tblPr>
              <a:tblGrid>
                <a:gridCol w="4255050"/>
                <a:gridCol w="4255050"/>
              </a:tblGrid>
              <a:tr h="22728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Origin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Relationship</a:t>
                      </a:r>
                    </a:p>
                  </a:txBody>
                  <a:tcPr marT="91425" marB="91425" marR="91425" marL="91425"/>
                </a:tc>
              </a:tr>
              <a:tr h="22728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Description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Possession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Image result for bandera de los paises de sudamerica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475" y="428625"/>
            <a:ext cx="1581474" cy="20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125" y="2704975"/>
            <a:ext cx="2763899" cy="2154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s amigos y yo dibujos"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400" y="658700"/>
            <a:ext cx="27639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zapatos de ella"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9075" y="2948750"/>
            <a:ext cx="2763900" cy="16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Shape 104"/>
          <p:cNvGraphicFramePr/>
          <p:nvPr/>
        </p:nvGraphicFramePr>
        <p:xfrm>
          <a:off x="952500" y="77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{6CB21E18-4A27-4974-AAFE-03748090A13B}</a:tableStyleId>
              </a:tblPr>
              <a:tblGrid>
                <a:gridCol w="3619500"/>
                <a:gridCol w="3619500"/>
              </a:tblGrid>
              <a:tr h="19742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Stating the day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Stating the date: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Es </a:t>
                      </a:r>
                      <a:r>
                        <a:rPr lang="en"/>
                        <a:t>miércoles 27 de septiembre del 2017</a:t>
                      </a:r>
                    </a:p>
                  </a:txBody>
                  <a:tcPr marT="91425" marB="91425" marR="91425" marL="91425"/>
                </a:tc>
              </a:tr>
              <a:tr h="19742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Telling time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Son</a:t>
                      </a:r>
                      <a:r>
                        <a:rPr lang="en"/>
                        <a:t> las 9:45 am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en"/>
                        <a:t> la 1:00 pm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775" y="1197700"/>
            <a:ext cx="2045375" cy="1449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ra feliz" id="106" name="Shape 106" title="https://es.123rf.com/photo_45091936_cara-feliz-sonriente-del-emoticon.htm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825" y="2966725"/>
            <a:ext cx="21336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