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ECB3F21-9B8F-4274-BC44-4253569FBF58}">
  <a:tblStyle styleId="{AECB3F21-9B8F-4274-BC44-4253569FBF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pronombres 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pronouns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Shape 140"/>
          <p:cNvGraphicFramePr/>
          <p:nvPr/>
        </p:nvGraphicFramePr>
        <p:xfrm>
          <a:off x="621900" y="59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{AECB3F21-9B8F-4274-BC44-4253569FBF58}</a:tableStyleId>
              </a:tblPr>
              <a:tblGrid>
                <a:gridCol w="1460125"/>
                <a:gridCol w="1840075"/>
                <a:gridCol w="1760300"/>
                <a:gridCol w="2813875"/>
              </a:tblGrid>
              <a:tr h="648425"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   Singular                                   Plural</a:t>
                      </a: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</a:tr>
              <a:tr h="916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Yo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We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Nosotros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Nosotras </a:t>
                      </a:r>
                    </a:p>
                  </a:txBody>
                  <a:tcPr marT="91425" marB="91425" marR="91425" marL="91425"/>
                </a:tc>
              </a:tr>
              <a:tr h="916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You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Tú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You (informal)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Vosotros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vosotras</a:t>
                      </a:r>
                    </a:p>
                  </a:txBody>
                  <a:tcPr marT="91425" marB="91425" marR="91425" marL="91425"/>
                </a:tc>
              </a:tr>
              <a:tr h="188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You (formal)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She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Usted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Él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Ella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You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They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They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Ustedes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Ellos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>
                          <a:solidFill>
                            <a:srgbClr val="F3F3F3"/>
                          </a:solidFill>
                        </a:rPr>
                        <a:t>Ellas 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2345400" y="0"/>
            <a:ext cx="46287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FFFFFF"/>
                </a:solidFill>
              </a:rPr>
              <a:t>Los pronombres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