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B182FF8-C0AC-4152-8616-020134EC39EB}">
  <a:tblStyle styleId="{EB182FF8-C0AC-4152-8616-020134EC39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Verbo Tener 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Español 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9900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311700" y="493200"/>
            <a:ext cx="8520600" cy="7632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Tener (to have)</a:t>
            </a:r>
          </a:p>
        </p:txBody>
      </p:sp>
      <p:graphicFrame>
        <p:nvGraphicFramePr>
          <p:cNvPr id="74" name="Shape 74"/>
          <p:cNvGraphicFramePr/>
          <p:nvPr/>
        </p:nvGraphicFramePr>
        <p:xfrm>
          <a:off x="1480925" y="1444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{EB182FF8-C0AC-4152-8616-020134EC39EB}</a:tableStyleId>
              </a:tblPr>
              <a:tblGrid>
                <a:gridCol w="1156650"/>
                <a:gridCol w="1671100"/>
                <a:gridCol w="1464675"/>
                <a:gridCol w="1948450"/>
              </a:tblGrid>
              <a:tr h="9703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Yo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Nosotros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0316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Tú/ Usted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5004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Él / Ella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Ellos/Ellas/ Ustedes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5" name="Shape 75"/>
          <p:cNvSpPr txBox="1"/>
          <p:nvPr/>
        </p:nvSpPr>
        <p:spPr>
          <a:xfrm>
            <a:off x="2809625" y="1570875"/>
            <a:ext cx="10683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/>
              <a:t>tengo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2809625" y="2503600"/>
            <a:ext cx="1229400" cy="5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/>
              <a:t>tienes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907375" y="3686900"/>
            <a:ext cx="1401300" cy="7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/>
              <a:t>tiene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6053625" y="1642975"/>
            <a:ext cx="14865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/>
              <a:t>tenemos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6082950" y="3569575"/>
            <a:ext cx="1486500" cy="4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/>
              <a:t>tienen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